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1" r:id="rId2"/>
    <p:sldId id="1076" r:id="rId3"/>
    <p:sldId id="305" r:id="rId4"/>
    <p:sldId id="359" r:id="rId5"/>
    <p:sldId id="356" r:id="rId6"/>
    <p:sldId id="315" r:id="rId7"/>
    <p:sldId id="1077" r:id="rId8"/>
    <p:sldId id="1090" r:id="rId9"/>
    <p:sldId id="1091" r:id="rId10"/>
    <p:sldId id="1084" r:id="rId11"/>
    <p:sldId id="1083" r:id="rId12"/>
    <p:sldId id="1086" r:id="rId13"/>
    <p:sldId id="1087" r:id="rId14"/>
    <p:sldId id="1088" r:id="rId15"/>
    <p:sldId id="1089" r:id="rId16"/>
    <p:sldId id="1080" r:id="rId17"/>
    <p:sldId id="1085" r:id="rId18"/>
    <p:sldId id="1082" r:id="rId19"/>
    <p:sldId id="1081" r:id="rId20"/>
    <p:sldId id="319" r:id="rId21"/>
    <p:sldId id="325" r:id="rId22"/>
    <p:sldId id="1092" r:id="rId23"/>
    <p:sldId id="278" r:id="rId24"/>
    <p:sldId id="1075" r:id="rId25"/>
    <p:sldId id="31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B93"/>
    <a:srgbClr val="960000"/>
    <a:srgbClr val="5480A8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7" autoAdjust="0"/>
    <p:restoredTop sz="89015" autoAdjust="0"/>
  </p:normalViewPr>
  <p:slideViewPr>
    <p:cSldViewPr snapToGrid="0">
      <p:cViewPr varScale="1">
        <p:scale>
          <a:sx n="76" d="100"/>
          <a:sy n="76" d="100"/>
        </p:scale>
        <p:origin x="859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Представленным выше критериям удовлетворяет система «1С:Образование», имеющая все необходимые сертификаты от регуляторов.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0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Основные возможности системы программ «1С:Образование 5. Школа» соответствуют</a:t>
            </a:r>
            <a:r>
              <a:rPr lang="ru-RU" baseline="0" dirty="0"/>
              <a:t> мировым и национальным трендам развития электронного обучения. Данная программа позволяет создать в школе или колледже цифровую образовательную среду, соответствующую актуальным требованиям.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04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Показать библиотеки для школы и колледжа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6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25.08.2022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25.08.2022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25.08.2022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file:///D:\&#1052;&#1077;&#1088;&#1086;&#1087;&#1088;&#1080;&#1103;&#1090;&#1080;&#1103;\2022\2022-08-26_&#1052;&#1077;&#1090;&#1086;&#1076;&#1080;&#1095;&#1077;&#1089;&#1082;&#1080;&#1081;%20&#1072;&#1082;&#1089;&#1077;&#1083;&#1077;&#1088;&#1072;&#1090;&#1086;&#1088;\&#1052;&#1077;&#1090;&#1086;&#1076;&#1080;&#1095;&#1077;&#1089;&#1082;&#1080;&#1077;%20&#1084;&#1072;&#1090;&#1077;&#1088;&#1080;&#1072;&#1083;&#1099;\&#1051;&#1099;&#1089;&#1077;&#1085;&#1082;&#1086;_&#1057;&#1072;&#1092;&#1086;&#1085;&#1086;&#1074;&#1072;.mp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asi.ru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rian_ru/157807" TargetMode="External"/><Relationship Id="rId5" Type="http://schemas.openxmlformats.org/officeDocument/2006/relationships/hyperlink" Target="https://tass.ru/ekonomika/14319953" TargetMode="External"/><Relationship Id="rId4" Type="http://schemas.openxmlformats.org/officeDocument/2006/relationships/hyperlink" Target="https://reestr.digital.gov.ru/reestr/306311/?sphrase_id=24591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s://forms.yandex.ru/cloud/62b08ccd65faca45b104575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obrazovanie.1c.ru/education/cloud/" TargetMode="External"/><Relationship Id="rId7" Type="http://schemas.openxmlformats.org/officeDocument/2006/relationships/image" Target="../media/image20.gif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.me/Edu_discussion" TargetMode="External"/><Relationship Id="rId5" Type="http://schemas.openxmlformats.org/officeDocument/2006/relationships/hyperlink" Target="https://rutube.ru/channel/26121825/" TargetMode="External"/><Relationship Id="rId4" Type="http://schemas.openxmlformats.org/officeDocument/2006/relationships/hyperlink" Target="https://vk.com/obrazovanie1c" TargetMode="External"/><Relationship Id="rId9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brazovanie.1c.ru/education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obrazovanie.1c.ru/education/cloud/college/" TargetMode="External"/><Relationship Id="rId4" Type="http://schemas.openxmlformats.org/officeDocument/2006/relationships/hyperlink" Target="https://obrazovanie.1c.ru/education/cloud/school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s://forms.yandex.ru/cloud/62b08ccd65faca45b104575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0325" y="1488104"/>
            <a:ext cx="9551350" cy="2424143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+mn-lt"/>
              </a:rPr>
              <a:t>Методический акселератор</a:t>
            </a:r>
            <a:br>
              <a:rPr lang="ru-RU" sz="4400" b="1" dirty="0">
                <a:solidFill>
                  <a:srgbClr val="C00000"/>
                </a:solidFill>
                <a:latin typeface="+mn-lt"/>
              </a:rPr>
            </a:br>
            <a:br>
              <a:rPr lang="ru-RU" sz="4400" b="1" dirty="0">
                <a:solidFill>
                  <a:srgbClr val="C00000"/>
                </a:solidFill>
                <a:latin typeface="+mn-lt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3763" y="4510715"/>
            <a:ext cx="9144000" cy="955807"/>
          </a:xfrm>
        </p:spPr>
        <p:txBody>
          <a:bodyPr>
            <a:normAutofit/>
          </a:bodyPr>
          <a:lstStyle/>
          <a:p>
            <a:r>
              <a:rPr lang="ru-RU" i="1" dirty="0"/>
              <a:t>Отдел образовательных программ фирмы «1С»</a:t>
            </a:r>
          </a:p>
          <a:p>
            <a:r>
              <a:rPr lang="ru-RU" sz="2400" b="1" dirty="0">
                <a:solidFill>
                  <a:srgbClr val="C00000"/>
                </a:solidFill>
                <a:latin typeface="+mn-lt"/>
              </a:rPr>
              <a:t>26.08.2022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0CD8F-A95F-43E8-44AD-6314F2075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Урок по предмету «Окружающий мир» в 3 классе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380C4E-E476-9BB8-F256-A9A949198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34" y="1090613"/>
            <a:ext cx="7230626" cy="5505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/>
              <a:t>Автор: </a:t>
            </a:r>
            <a:r>
              <a:rPr lang="ru-RU" sz="1800" dirty="0" err="1">
                <a:solidFill>
                  <a:srgbClr val="000000"/>
                </a:solidFill>
                <a:effectLst/>
              </a:rPr>
              <a:t>Мунгалова</a:t>
            </a:r>
            <a:r>
              <a:rPr lang="ru-RU" sz="1800" dirty="0">
                <a:solidFill>
                  <a:srgbClr val="000000"/>
                </a:solidFill>
                <a:effectLst/>
              </a:rPr>
              <a:t> Татьяна Борисовна, учитель </a:t>
            </a:r>
            <a:r>
              <a:rPr lang="ru-RU" sz="1800" dirty="0">
                <a:solidFill>
                  <a:srgbClr val="000000"/>
                </a:solidFill>
              </a:rPr>
              <a:t>начальных классов</a:t>
            </a:r>
          </a:p>
          <a:p>
            <a:pPr marL="0" indent="0">
              <a:buNone/>
            </a:pPr>
            <a:r>
              <a:rPr lang="ru-RU" sz="1800" b="1" dirty="0">
                <a:cs typeface="Arial" panose="020B0604020202020204" pitchFamily="34" charset="0"/>
              </a:rPr>
              <a:t>Тема урока: </a:t>
            </a:r>
            <a:r>
              <a:rPr lang="ru-RU" sz="1800" dirty="0">
                <a:cs typeface="Arial" panose="020B0604020202020204" pitchFamily="34" charset="0"/>
              </a:rPr>
              <a:t>«</a:t>
            </a:r>
            <a:r>
              <a:rPr lang="ru-RU" sz="1800" dirty="0">
                <a:solidFill>
                  <a:srgbClr val="000000"/>
                </a:solidFill>
              </a:rPr>
              <a:t>Свойства воды в твердом состоянии»</a:t>
            </a:r>
          </a:p>
          <a:p>
            <a:pPr marL="0" marR="635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Тип урока 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Практическая работа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Цель урока: 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выявить свойства льда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Задачи: </a:t>
            </a:r>
            <a:endParaRPr lang="ru-RU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обсудить с учащимися вопросы практического применения знаний о свойствах воды, </a:t>
            </a:r>
            <a:endParaRPr lang="ru-RU" sz="1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подготовить сообщение о свойствах льда для бесед с первоклассниками; </a:t>
            </a:r>
            <a:endParaRPr lang="ru-RU" sz="1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продолжить развитие умений сравнивать (анализировать) разные точки зрения, формулировать правила безопасного поведения.</a:t>
            </a:r>
            <a:endParaRPr lang="ru-RU" sz="1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Технологии и методы работы: 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проектное обучение, проблемное обучение, развитие критического мышления; метод обучения: исследовательский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 и наглядные пособия:</a:t>
            </a:r>
            <a:r>
              <a:rPr lang="ru-RU" sz="1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учебник, хрестоматии, тетради для самостоятельной работы, блюдца со льдом, молоточки, стаканы, сосуды с водой.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D2A0AD-6A04-5DCA-FACB-1FCFC50A2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A5F4C6-1B36-C7C0-6A11-5943FEE22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811" y="1828800"/>
            <a:ext cx="42576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81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E84A24D2-90A5-C5C6-C6FD-F4C42FC278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829525"/>
              </p:ext>
            </p:extLst>
          </p:nvPr>
        </p:nvGraphicFramePr>
        <p:xfrm>
          <a:off x="321548" y="1352550"/>
          <a:ext cx="11696283" cy="520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7137">
                  <a:extLst>
                    <a:ext uri="{9D8B030D-6E8A-4147-A177-3AD203B41FA5}">
                      <a16:colId xmlns:a16="http://schemas.microsoft.com/office/drawing/2014/main" val="100908466"/>
                    </a:ext>
                  </a:extLst>
                </a:gridCol>
                <a:gridCol w="4650383">
                  <a:extLst>
                    <a:ext uri="{9D8B030D-6E8A-4147-A177-3AD203B41FA5}">
                      <a16:colId xmlns:a16="http://schemas.microsoft.com/office/drawing/2014/main" val="3298212117"/>
                    </a:ext>
                  </a:extLst>
                </a:gridCol>
                <a:gridCol w="3898763">
                  <a:extLst>
                    <a:ext uri="{9D8B030D-6E8A-4147-A177-3AD203B41FA5}">
                      <a16:colId xmlns:a16="http://schemas.microsoft.com/office/drawing/2014/main" val="2982185262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Этапы урока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Деятельность учащегося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Что добавили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11436"/>
                  </a:ext>
                </a:extLst>
              </a:tr>
              <a:tr h="1073150">
                <a:tc>
                  <a:txBody>
                    <a:bodyPr/>
                    <a:lstStyle/>
                    <a:p>
                      <a:r>
                        <a:rPr lang="ru-RU" sz="1600" b="1" dirty="0"/>
                        <a:t>Актуализация знаний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Отвечают на вопросы учителя: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-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Почему вода – необыкновенное вещество?</a:t>
                      </a:r>
                      <a:b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В каких состояниях вода находится на Земле?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Выполняют на интерактивной доске задание «Вода в природе»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53518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Постановка учебных задач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Зачитывают доклад о свойствах воды. Задают вопросы.  Вспоминают правила поведения при  проведении опытов.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625502"/>
                  </a:ext>
                </a:extLst>
              </a:tr>
              <a:tr h="1073150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Практическая работа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Выполняют опыты, делают выводы относительно свойств льда и безопасному поведению в гололед.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Выполняют интерактивное задание «Сосулька» и обсуждают правила безопасного поведения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887589"/>
                  </a:ext>
                </a:extLst>
              </a:tr>
              <a:tr h="1073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Самостоятельное творческое использование сформированных умений и навыков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Составляют сообщение о свойствах льда для беседы с первоклассниками, используя дополнительные источники (хрестоматия)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Используют презентацию «Твердое состояние воды» и текст для подготовки ответа на вопрос о форме снежинок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37163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Рефлексия деятельности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Отвечают на вопросы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Оценивают свою деятельность на уроке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Высказывают собственное мнение по итогу урока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Выполняют тестовое задание на закрепление знаний «Три состояния воды»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050504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2C84A5-0B01-3F89-7215-C6F79C1A1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91DB745-CB0B-ECE5-B4E7-D91618FFB002}"/>
              </a:ext>
            </a:extLst>
          </p:cNvPr>
          <p:cNvSpPr txBox="1">
            <a:spLocks/>
          </p:cNvSpPr>
          <p:nvPr/>
        </p:nvSpPr>
        <p:spPr>
          <a:xfrm>
            <a:off x="1439454" y="3048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Что предлагаем: дополнить урок интерактивными заданиями</a:t>
            </a:r>
          </a:p>
        </p:txBody>
      </p:sp>
    </p:spTree>
    <p:extLst>
      <p:ext uri="{BB962C8B-B14F-4D97-AF65-F5344CB8AC3E}">
        <p14:creationId xmlns:p14="http://schemas.microsoft.com/office/powerpoint/2010/main" val="3648863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0CD8F-A95F-43E8-44AD-6314F2075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Урок всеобщей истории в 6 классе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380C4E-E476-9BB8-F256-A9A949198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039" y="1200150"/>
            <a:ext cx="11018855" cy="55054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800" b="1" dirty="0"/>
              <a:t>Автор: </a:t>
            </a:r>
            <a:r>
              <a:rPr lang="ru-RU" sz="1800" dirty="0">
                <a:solidFill>
                  <a:srgbClr val="000000"/>
                </a:solidFill>
                <a:effectLst/>
                <a:hlinkClick r:id="rId2" action="ppaction://hlinkfile"/>
              </a:rPr>
              <a:t>Лысенко Елена Георгиевна</a:t>
            </a:r>
            <a:r>
              <a:rPr lang="ru-RU" sz="1800" dirty="0">
                <a:solidFill>
                  <a:srgbClr val="000000"/>
                </a:solidFill>
                <a:effectLst/>
              </a:rPr>
              <a:t>, учитель истории и обществознания </a:t>
            </a:r>
            <a:r>
              <a:rPr lang="ru-RU" sz="1800" dirty="0">
                <a:solidFill>
                  <a:srgbClr val="000000"/>
                </a:solidFill>
              </a:rPr>
              <a:t>МБОУ ОСОШ №3 п. Орловский</a:t>
            </a:r>
          </a:p>
          <a:p>
            <a:pPr marL="0" indent="0">
              <a:buNone/>
            </a:pPr>
            <a:r>
              <a:rPr lang="ru-RU" sz="1800" b="1" dirty="0">
                <a:cs typeface="Arial" panose="020B0604020202020204" pitchFamily="34" charset="0"/>
              </a:rPr>
              <a:t>Тема урока: </a:t>
            </a:r>
            <a:r>
              <a:rPr lang="ru-RU" sz="1800" dirty="0">
                <a:cs typeface="Arial" panose="020B0604020202020204" pitchFamily="34" charset="0"/>
              </a:rPr>
              <a:t>«</a:t>
            </a:r>
            <a:r>
              <a:rPr lang="ru-RU" sz="1800" dirty="0">
                <a:solidFill>
                  <a:srgbClr val="000000"/>
                </a:solidFill>
              </a:rPr>
              <a:t>В рыцарском замке»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Цель урока: </a:t>
            </a:r>
            <a:r>
              <a:rPr lang="ru-RU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оздать условия для формирования представлений о жизни в рыцарском замке, образе жизни феодалов; создать условия для знакомства с понятиями</a:t>
            </a:r>
            <a:r>
              <a:rPr lang="ru-RU" sz="1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замок, палица, кольчуга, латы, забрало, турнир, герб.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Планируемые результаты: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Предметные: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знание</a:t>
            </a:r>
            <a:r>
              <a:rPr lang="ru-RU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 какие сословия делилось средневековое общество; умение провести поиск необходимой информации на основе исторического источника, умение интерпретировать историческую информацию: характеристика условия и образа жизни феодалов, грамотное изложение исторического материала для описания и характеристики феодального замка и существующих в нем взаимоотношений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Метапредметные: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Познавательные: 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синтез  учебного материала, осознанное построение высказываний в устной форме, умение использовать иллюстративный материал, владение смысловым чтением текстов, выделяя главное, ориентация на разнообразие способов выполнения задания.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Регулятивные: 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умение планировать свои действия в соответствии с поставленной задачей, учитывают выделенные учителем ориентиры действия в новом учебном материале, проявляют способность к волевому усилию, осознают качество и уровень усвоения материала.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Коммуникативные: 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владение диалогической формой речи, договариваются и приходят к общему решению в результате совместной деятельности.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Личностные: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ориентация в нравственном содержании и поступках людей на примере взаимоотношений разных слоев общества в Средневековье, осознание причины успеха в учебной деятельности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Тип урока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изучение нового материала.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презентация «В рыцарском замке»,  компьютер, 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мультимедийный проектор.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D2A0AD-6A04-5DCA-FACB-1FCFC50A2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342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52193-EB21-6413-DE8E-27260E76E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Что предлагаем: виртуальная экскурсия по рыцарскому замку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3732F41F-BE1F-B0FC-1440-3FF2D7198A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049581"/>
              </p:ext>
            </p:extLst>
          </p:nvPr>
        </p:nvGraphicFramePr>
        <p:xfrm>
          <a:off x="351692" y="1352550"/>
          <a:ext cx="11002104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910">
                  <a:extLst>
                    <a:ext uri="{9D8B030D-6E8A-4147-A177-3AD203B41FA5}">
                      <a16:colId xmlns:a16="http://schemas.microsoft.com/office/drawing/2014/main" val="3838532409"/>
                    </a:ext>
                  </a:extLst>
                </a:gridCol>
                <a:gridCol w="4662435">
                  <a:extLst>
                    <a:ext uri="{9D8B030D-6E8A-4147-A177-3AD203B41FA5}">
                      <a16:colId xmlns:a16="http://schemas.microsoft.com/office/drawing/2014/main" val="3016126584"/>
                    </a:ext>
                  </a:extLst>
                </a:gridCol>
                <a:gridCol w="3656759">
                  <a:extLst>
                    <a:ext uri="{9D8B030D-6E8A-4147-A177-3AD203B41FA5}">
                      <a16:colId xmlns:a16="http://schemas.microsoft.com/office/drawing/2014/main" val="3412850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Этапы урока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Деятельность учащегося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Что используем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734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Мотивационная часть урока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Создание проблемной ситуации, формулирование проблемы, актуализация знаний, планирование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/>
                        <a:t>Интерактивное задание с автоматической проверкой и анализом ответа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929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Основное содержание урока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Открывают новое знание, работая с текстом учебника, по плану:</a:t>
                      </a:r>
                      <a:br>
                        <a:rPr lang="ru-RU" dirty="0"/>
                      </a:br>
                      <a:r>
                        <a:rPr lang="ru-RU" dirty="0"/>
                        <a:t>замок феодала </a:t>
                      </a:r>
                      <a:br>
                        <a:rPr lang="ru-RU" dirty="0"/>
                      </a:br>
                      <a:r>
                        <a:rPr lang="ru-RU" dirty="0"/>
                        <a:t>снаряжение рыцаря</a:t>
                      </a:r>
                      <a:br>
                        <a:rPr lang="ru-RU" dirty="0"/>
                      </a:br>
                      <a:r>
                        <a:rPr lang="ru-RU" dirty="0"/>
                        <a:t>воспитание рыцаря</a:t>
                      </a:r>
                      <a:br>
                        <a:rPr lang="ru-RU" dirty="0"/>
                      </a:br>
                      <a:r>
                        <a:rPr lang="ru-RU" dirty="0"/>
                        <a:t>развлечение рыцарей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Подборка словарных статей по теме урока</a:t>
                      </a:r>
                      <a:br>
                        <a:rPr lang="ru-RU" dirty="0"/>
                      </a:br>
                      <a:r>
                        <a:rPr lang="ru-RU" dirty="0"/>
                        <a:t>Подборка исторических изображений и источников </a:t>
                      </a:r>
                      <a:br>
                        <a:rPr lang="ru-RU" dirty="0"/>
                      </a:br>
                      <a:r>
                        <a:rPr lang="ru-RU" dirty="0"/>
                        <a:t>Интерактивная модель «Замок»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342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Закрепление изученного на уроке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Выполнение задания на первичное закрепление на карточках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Интерактивное задание с автоматической проверкой и анализом ответа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764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Рефлексия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Высказывают свое мнение о деятельности на уроке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244746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D13960-EAC5-C626-1F3B-63C1A742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246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40471F-578F-BA17-3704-55961F18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Урок биологии в 6 классе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C6083C-7435-DD8C-FE1F-ADA20F97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638" y="1211873"/>
            <a:ext cx="7431594" cy="54937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200" b="1" dirty="0"/>
              <a:t>Автор: </a:t>
            </a:r>
            <a:r>
              <a:rPr lang="ru-RU" sz="2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Авлукова</a:t>
            </a:r>
            <a:r>
              <a:rPr lang="ru-RU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 Юлия Сергеевна, учитель биологии, Гимназия № 23, г. Владимир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75"/>
              </a:spcAft>
              <a:buNone/>
            </a:pPr>
            <a:r>
              <a:rPr lang="ru-RU" sz="2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Тип урока: </a:t>
            </a:r>
            <a:r>
              <a:rPr lang="ru-RU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урок-обобщение по теме «Цветок, соцветие и плод»</a:t>
            </a:r>
            <a:endParaRPr lang="ru-RU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ru-RU" sz="2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результаты:</a:t>
            </a:r>
            <a:endParaRPr lang="ru-RU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ru-RU" sz="2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сформировать знания о строении цветка, типов соцветий и плодов, об их биологическом значении</a:t>
            </a:r>
            <a:r>
              <a:rPr lang="ru-RU" sz="2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ru-RU" sz="2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развивать умение устанавливать причинно-следственные связи.</a:t>
            </a:r>
            <a:endParaRPr lang="ru-RU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ru-RU" sz="2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результаты:</a:t>
            </a:r>
            <a:endParaRPr lang="ru-RU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ru-RU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Знать: способы строение цветка, типы соцветий и плодов, их биологическое значение</a:t>
            </a:r>
            <a:endParaRPr lang="ru-RU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ru-RU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Уметь: анализировать тексты, рисунки</a:t>
            </a:r>
            <a:endParaRPr lang="ru-RU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ru-RU" sz="2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Оборудование: </a:t>
            </a:r>
            <a:r>
              <a:rPr lang="ru-RU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интерактивная доска, презентация, раздаточный печатный материал для групп, листы формата А3, набор цветных маркеров.</a:t>
            </a:r>
            <a:endParaRPr lang="ru-RU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ru-RU" sz="2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Методы: </a:t>
            </a:r>
            <a:r>
              <a:rPr lang="ru-RU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беседа, проблемно-поисковый, наглядный</a:t>
            </a:r>
            <a:endParaRPr lang="ru-RU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75"/>
              </a:spcAft>
              <a:buNone/>
            </a:pPr>
            <a:r>
              <a:rPr lang="ru-RU" sz="2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Методика: </a:t>
            </a:r>
            <a:r>
              <a:rPr lang="ru-RU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урок – игра</a:t>
            </a:r>
            <a:endParaRPr lang="ru-RU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7B2FCE-104D-C6AE-7342-66253474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80BC77-D6FD-C617-F52B-625A8E1A9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802" y="2302642"/>
            <a:ext cx="4494450" cy="25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34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CD887-05AA-D8E3-9114-D1E6F158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Что предлагаем: активное использование иллюстративных материалов</a:t>
            </a:r>
            <a:endParaRPr lang="ru-RU" sz="2800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0394DDE0-FF75-F58A-B32A-2D4B2AC8A9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028920"/>
              </p:ext>
            </p:extLst>
          </p:nvPr>
        </p:nvGraphicFramePr>
        <p:xfrm>
          <a:off x="838200" y="1129030"/>
          <a:ext cx="10515597" cy="549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12686578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87874301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611260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Этапы урока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Деятельность учащихся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Что используем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965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Объявление темы и цели урока. Правила игры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Слушают стихотворение, настраиваются на работу на уроке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Ви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деофрагмент «Развитие цветка»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963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Конкурс – викторина по теме “Цветы, соцветия, плоды”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Разбиваются на команды, соревнуются, отвечая на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Иллюстрируем правильные ответы демонстрацией рисунков, схем и таблиц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087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Конкурс “Это интересно…”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Каждая команда поочерёдно рассказывает интересные факты по теме” Распространение семян и плодов”,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подбирая их к определенному способу распространения. Итог – подборка цифровых учебных материалов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Подборка текстов и видеофрагментов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960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Подведение итогов урока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Выполняют тестовое задание с автоматической проверкой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Интерактивное тестовое задание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066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858224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D7EF0E-84C1-6D00-008C-E179963A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647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0CD8F-A95F-43E8-44AD-6314F2075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Урок литературы в 7 классе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380C4E-E476-9BB8-F256-A9A949198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136" y="1090613"/>
            <a:ext cx="10515600" cy="5505450"/>
          </a:xfrm>
        </p:spPr>
        <p:txBody>
          <a:bodyPr>
            <a:normAutofit fontScale="47500" lnSpcReduction="20000"/>
          </a:bodyPr>
          <a:lstStyle/>
          <a:p>
            <a:r>
              <a:rPr lang="ru-RU" sz="3400" dirty="0"/>
              <a:t>Автор: </a:t>
            </a:r>
            <a:r>
              <a:rPr lang="ru-RU" sz="3400" dirty="0">
                <a:solidFill>
                  <a:srgbClr val="000000"/>
                </a:solidFill>
                <a:effectLst/>
              </a:rPr>
              <a:t>Сафонова Марина Михайловна, учитель русского языка и литературы</a:t>
            </a:r>
            <a:endParaRPr lang="ru-RU" sz="3400" dirty="0">
              <a:solidFill>
                <a:srgbClr val="000000"/>
              </a:solidFill>
            </a:endParaRPr>
          </a:p>
          <a:p>
            <a:r>
              <a:rPr lang="ru-RU" sz="3400" dirty="0">
                <a:cs typeface="Arial" panose="020B0604020202020204" pitchFamily="34" charset="0"/>
              </a:rPr>
              <a:t>Тема урока: «</a:t>
            </a:r>
            <a:r>
              <a:rPr lang="ru-RU" sz="3400" dirty="0">
                <a:solidFill>
                  <a:srgbClr val="000000"/>
                </a:solidFill>
              </a:rPr>
              <a:t>Из зерна добра – цветок доброты (по рассказу А.П. Платонова «Юшка»)»</a:t>
            </a:r>
          </a:p>
          <a:p>
            <a:pPr marL="0" lvl="0" indent="0" algn="just">
              <a:buNone/>
              <a:tabLst>
                <a:tab pos="499110" algn="l"/>
              </a:tabLst>
            </a:pPr>
            <a:r>
              <a:rPr lang="ru-RU" sz="3400" b="1" dirty="0">
                <a:effectLst/>
                <a:ea typeface="Times New Roman" panose="02020603050405020304" pitchFamily="18" charset="0"/>
              </a:rPr>
              <a:t>Цели урока:</a:t>
            </a:r>
          </a:p>
          <a:p>
            <a:pPr algn="just">
              <a:tabLst>
                <a:tab pos="499110" algn="l"/>
              </a:tabLst>
            </a:pPr>
            <a:r>
              <a:rPr lang="ru-RU" sz="34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3400" dirty="0">
                <a:solidFill>
                  <a:srgbClr val="000000"/>
                </a:solidFill>
              </a:rPr>
              <a:t>Совершенствовать умения анализа художественного произведения, повторить и закрепить способы создания образа литературного героя, продолжить работу над формированием навыков вдумчивого чтения художественного произведения</a:t>
            </a:r>
          </a:p>
          <a:p>
            <a:pPr algn="just">
              <a:tabLst>
                <a:tab pos="499110" algn="l"/>
              </a:tabLst>
            </a:pPr>
            <a:r>
              <a:rPr lang="ru-RU" sz="3400" dirty="0">
                <a:solidFill>
                  <a:srgbClr val="000000"/>
                </a:solidFill>
              </a:rPr>
              <a:t>Развивать речь, совершенствовать навыки работы с текстом, умения анализировать, сопоставлять, видеть художественную деталь</a:t>
            </a:r>
          </a:p>
          <a:p>
            <a:pPr algn="just">
              <a:tabLst>
                <a:tab pos="499110" algn="l"/>
              </a:tabLst>
            </a:pPr>
            <a:r>
              <a:rPr lang="ru-RU" sz="3400" dirty="0">
                <a:solidFill>
                  <a:srgbClr val="000000"/>
                </a:solidFill>
              </a:rPr>
              <a:t>Воспитывать любовь и уважение к человеку, способствовать формированию положительных нравственных качеств личности: ответственности за поступки, уважения к чужому мнению, образу жизни, любовь к ближнему</a:t>
            </a:r>
          </a:p>
          <a:p>
            <a:r>
              <a:rPr lang="ru-RU" sz="3400" dirty="0">
                <a:solidFill>
                  <a:srgbClr val="000000"/>
                </a:solidFill>
              </a:rPr>
              <a:t>Осваивать способы решения проблем поискового и творческого характера.</a:t>
            </a:r>
          </a:p>
          <a:p>
            <a:r>
              <a:rPr lang="ru-RU" sz="3400" dirty="0">
                <a:solidFill>
                  <a:srgbClr val="000000"/>
                </a:solidFill>
              </a:rPr>
              <a:t>Активно использовать речевые средства и средства ИКТ для решения коммуникативных и познавательных задач, развивать способности слушать собеседника, развивать диалог, готовность признавать различные точки зрения и право каждого иметь свою</a:t>
            </a:r>
          </a:p>
          <a:p>
            <a:pPr marL="0" lvl="0" indent="0" algn="just">
              <a:buNone/>
              <a:tabLst>
                <a:tab pos="499110" algn="l"/>
              </a:tabLst>
            </a:pPr>
            <a:r>
              <a:rPr lang="ru-RU" sz="3400" b="1" dirty="0"/>
              <a:t>Тип урока: </a:t>
            </a:r>
            <a:r>
              <a:rPr lang="ru-RU" sz="3400" dirty="0">
                <a:effectLst/>
                <a:ea typeface="Times New Roman" panose="02020603050405020304" pitchFamily="18" charset="0"/>
              </a:rPr>
              <a:t>изучения нового знания</a:t>
            </a:r>
          </a:p>
          <a:p>
            <a:pPr marL="0" lvl="0" indent="0" algn="just">
              <a:buNone/>
              <a:tabLst>
                <a:tab pos="499110" algn="l"/>
              </a:tabLst>
            </a:pPr>
            <a:r>
              <a:rPr lang="ru-RU" sz="3400" b="1" dirty="0"/>
              <a:t>Формы работы учащихся: </a:t>
            </a:r>
            <a:r>
              <a:rPr lang="ru-RU" sz="3400" dirty="0">
                <a:effectLst/>
                <a:ea typeface="Times New Roman" panose="02020603050405020304" pitchFamily="18" charset="0"/>
              </a:rPr>
              <a:t>фронтальная, в </a:t>
            </a:r>
            <a:r>
              <a:rPr lang="ru-RU" sz="3400" dirty="0">
                <a:ea typeface="Times New Roman" panose="02020603050405020304" pitchFamily="18" charset="0"/>
              </a:rPr>
              <a:t>группах, в парах</a:t>
            </a:r>
            <a:endParaRPr lang="ru-RU" sz="34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400" b="1" dirty="0"/>
              <a:t>Оборудование: </a:t>
            </a:r>
            <a:r>
              <a:rPr lang="ru-RU" sz="3400" dirty="0">
                <a:solidFill>
                  <a:srgbClr val="000000"/>
                </a:solidFill>
              </a:rPr>
              <a:t>портрет </a:t>
            </a:r>
            <a:r>
              <a:rPr lang="ru-RU" sz="3400" dirty="0" err="1">
                <a:solidFill>
                  <a:srgbClr val="000000"/>
                </a:solidFill>
              </a:rPr>
              <a:t>А.Платонова</a:t>
            </a:r>
            <a:r>
              <a:rPr lang="ru-RU" sz="3400" dirty="0">
                <a:solidFill>
                  <a:srgbClr val="000000"/>
                </a:solidFill>
              </a:rPr>
              <a:t> (1899-1951),иллюстрации детских рисунков к рассказу, опорные слова из текста произведения, заранее заготовленные на отдельных листах материалы для оформления доски, мультимедийная презентация, выставка художественных произведений </a:t>
            </a:r>
            <a:r>
              <a:rPr lang="ru-RU" sz="3400" dirty="0" err="1">
                <a:solidFill>
                  <a:srgbClr val="000000"/>
                </a:solidFill>
              </a:rPr>
              <a:t>А.П.Платонова</a:t>
            </a:r>
            <a:r>
              <a:rPr lang="ru-RU" sz="3400" dirty="0">
                <a:solidFill>
                  <a:srgbClr val="000000"/>
                </a:solidFill>
              </a:rPr>
              <a:t>, Библия, словари (толковый, энциклопедический, философский, этический)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D2A0AD-6A04-5DCA-FACB-1FCFC50A2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177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C1B47D08-BD40-A98E-EBC8-2F377D61C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019" y="1243013"/>
            <a:ext cx="6643897" cy="3470899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2C84A5-0B01-3F89-7215-C6F79C1A1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91DB745-CB0B-ECE5-B4E7-D91618FFB002}"/>
              </a:ext>
            </a:extLst>
          </p:cNvPr>
          <p:cNvSpPr txBox="1">
            <a:spLocks/>
          </p:cNvSpPr>
          <p:nvPr/>
        </p:nvSpPr>
        <p:spPr>
          <a:xfrm>
            <a:off x="1439454" y="3048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Что предлагаем: добавим звуковую и изобразительную наглядность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2B7AF3-F4B0-1391-25F2-AFB001668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585" y="2564422"/>
            <a:ext cx="5211431" cy="429357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D54579-1770-7FE0-A2B1-DAF31F993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445" y="1614423"/>
            <a:ext cx="5925755" cy="352544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7DC8689-0BE1-F8D9-96DB-45739E22E1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796" y="3675969"/>
            <a:ext cx="4950204" cy="304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34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0CD8F-A95F-43E8-44AD-6314F2075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Урок алгебры в 7 классе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380C4E-E476-9BB8-F256-A9A949198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065" y="1352550"/>
            <a:ext cx="7231912" cy="4824413"/>
          </a:xfrm>
        </p:spPr>
        <p:txBody>
          <a:bodyPr>
            <a:normAutofit fontScale="55000" lnSpcReduction="20000"/>
          </a:bodyPr>
          <a:lstStyle/>
          <a:p>
            <a:r>
              <a:rPr lang="ru-RU" sz="3400" dirty="0"/>
              <a:t>Автор: </a:t>
            </a:r>
            <a:r>
              <a:rPr lang="ru-RU" sz="3400" dirty="0" err="1">
                <a:solidFill>
                  <a:srgbClr val="000000"/>
                </a:solidFill>
                <a:effectLst/>
              </a:rPr>
              <a:t>Седнева</a:t>
            </a:r>
            <a:r>
              <a:rPr lang="ru-RU" sz="3400" dirty="0">
                <a:solidFill>
                  <a:srgbClr val="000000"/>
                </a:solidFill>
                <a:effectLst/>
              </a:rPr>
              <a:t> Татьяна Владимировна, учитель </a:t>
            </a:r>
            <a:r>
              <a:rPr lang="ru-RU" sz="3400" dirty="0">
                <a:solidFill>
                  <a:srgbClr val="000000"/>
                </a:solidFill>
              </a:rPr>
              <a:t>математики</a:t>
            </a:r>
          </a:p>
          <a:p>
            <a:r>
              <a:rPr lang="ru-RU" sz="3400" dirty="0">
                <a:cs typeface="Arial" panose="020B0604020202020204" pitchFamily="34" charset="0"/>
              </a:rPr>
              <a:t>Тема урока: </a:t>
            </a:r>
            <a:r>
              <a:rPr lang="ru-RU" sz="3400" dirty="0">
                <a:solidFill>
                  <a:srgbClr val="000000"/>
                </a:solidFill>
                <a:cs typeface="Arial" panose="020B0604020202020204" pitchFamily="34" charset="0"/>
              </a:rPr>
              <a:t>«Применение нескольких способов разложения многочленов на множители»</a:t>
            </a:r>
            <a:endParaRPr lang="ru-RU" sz="3400" b="1" dirty="0">
              <a:cs typeface="Arial" panose="020B0604020202020204" pitchFamily="34" charset="0"/>
            </a:endParaRPr>
          </a:p>
          <a:p>
            <a:pPr marL="0" lvl="0" indent="0" algn="just">
              <a:buNone/>
              <a:tabLst>
                <a:tab pos="499110" algn="l"/>
              </a:tabLst>
            </a:pPr>
            <a:r>
              <a:rPr lang="ru-RU" sz="3400" b="1" dirty="0">
                <a:effectLst/>
                <a:ea typeface="Times New Roman" panose="02020603050405020304" pitchFamily="18" charset="0"/>
              </a:rPr>
              <a:t>Цели урока:</a:t>
            </a:r>
          </a:p>
          <a:p>
            <a:pPr algn="just">
              <a:tabLst>
                <a:tab pos="499110" algn="l"/>
              </a:tabLst>
            </a:pPr>
            <a:r>
              <a:rPr lang="ru-RU" sz="3400" dirty="0">
                <a:effectLst/>
                <a:ea typeface="Times New Roman" panose="02020603050405020304" pitchFamily="18" charset="0"/>
              </a:rPr>
              <a:t> повторить правила разложения многочлена на множители с применением нескольких способов</a:t>
            </a:r>
          </a:p>
          <a:p>
            <a:pPr algn="just">
              <a:tabLst>
                <a:tab pos="499110" algn="l"/>
              </a:tabLst>
            </a:pPr>
            <a:r>
              <a:rPr lang="ru-RU" sz="3400" dirty="0">
                <a:ea typeface="Times New Roman" panose="02020603050405020304" pitchFamily="18" charset="0"/>
              </a:rPr>
              <a:t>с</a:t>
            </a:r>
            <a:r>
              <a:rPr lang="ru-RU" sz="3400" dirty="0">
                <a:effectLst/>
                <a:ea typeface="Times New Roman" panose="02020603050405020304" pitchFamily="18" charset="0"/>
              </a:rPr>
              <a:t>овершенствовать умения применять различные способы разложения на конкретных примерах</a:t>
            </a:r>
          </a:p>
          <a:p>
            <a:pPr algn="just">
              <a:tabLst>
                <a:tab pos="499110" algn="l"/>
              </a:tabLst>
            </a:pPr>
            <a:r>
              <a:rPr lang="ru-RU" sz="3400" dirty="0">
                <a:ea typeface="Times New Roman" panose="02020603050405020304" pitchFamily="18" charset="0"/>
              </a:rPr>
              <a:t>ф</a:t>
            </a:r>
            <a:r>
              <a:rPr lang="ru-RU" sz="3400" dirty="0">
                <a:effectLst/>
                <a:ea typeface="Times New Roman" panose="02020603050405020304" pitchFamily="18" charset="0"/>
              </a:rPr>
              <a:t>ормировать у учащихся алгоритмическое мышление, планирование своей работы и результатов</a:t>
            </a:r>
          </a:p>
          <a:p>
            <a:pPr algn="just">
              <a:tabLst>
                <a:tab pos="499110" algn="l"/>
              </a:tabLst>
            </a:pPr>
            <a:r>
              <a:rPr lang="ru-RU" sz="3400" dirty="0">
                <a:ea typeface="Times New Roman" panose="02020603050405020304" pitchFamily="18" charset="0"/>
              </a:rPr>
              <a:t>п</a:t>
            </a:r>
            <a:r>
              <a:rPr lang="ru-RU" sz="3400" dirty="0">
                <a:effectLst/>
                <a:ea typeface="Times New Roman" panose="02020603050405020304" pitchFamily="18" charset="0"/>
              </a:rPr>
              <a:t>обуждать учащихся к самоконтролю и взаимоконтролю</a:t>
            </a:r>
          </a:p>
          <a:p>
            <a:pPr marL="0" lvl="0" indent="0" algn="just">
              <a:buNone/>
              <a:tabLst>
                <a:tab pos="499110" algn="l"/>
              </a:tabLst>
            </a:pPr>
            <a:r>
              <a:rPr lang="ru-RU" sz="3400" b="1" dirty="0"/>
              <a:t>Тип урока: </a:t>
            </a:r>
            <a:r>
              <a:rPr lang="ru-RU" sz="3400" dirty="0">
                <a:effectLst/>
                <a:ea typeface="Times New Roman" panose="02020603050405020304" pitchFamily="18" charset="0"/>
              </a:rPr>
              <a:t>урок повторения и систематизации знаний</a:t>
            </a:r>
          </a:p>
          <a:p>
            <a:pPr marL="0" lvl="0" indent="0" algn="just">
              <a:buNone/>
              <a:tabLst>
                <a:tab pos="499110" algn="l"/>
              </a:tabLst>
            </a:pPr>
            <a:r>
              <a:rPr lang="ru-RU" sz="3400" b="1" dirty="0"/>
              <a:t>Формы работы учащихся: </a:t>
            </a:r>
            <a:r>
              <a:rPr lang="ru-RU" sz="3400" dirty="0">
                <a:effectLst/>
                <a:ea typeface="Times New Roman" panose="02020603050405020304" pitchFamily="18" charset="0"/>
              </a:rPr>
              <a:t>фронтальная, самостоятельная, в парах</a:t>
            </a:r>
          </a:p>
          <a:p>
            <a:pPr marL="0" indent="0">
              <a:buNone/>
            </a:pPr>
            <a:r>
              <a:rPr lang="ru-RU" sz="3400" b="1" dirty="0"/>
              <a:t>Оборудование: </a:t>
            </a:r>
            <a:r>
              <a:rPr lang="ru-RU" sz="3400" dirty="0">
                <a:effectLst/>
                <a:ea typeface="Times New Roman" panose="02020603050405020304" pitchFamily="18" charset="0"/>
              </a:rPr>
              <a:t>проктор, экран, сканер, мобильный компьютерный класс, набор карточек с групповыми заданиями</a:t>
            </a:r>
            <a:endParaRPr lang="ru-RU" sz="3400" dirty="0"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D2A0AD-6A04-5DCA-FACB-1FCFC50A2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0F1522-EC55-F086-5855-08B70AEC6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7063" y="1720258"/>
            <a:ext cx="4378993" cy="324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92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1725E-0C5F-4F38-A2B9-40564A799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Что предлагаем: использовать обучающие и контролирующие  интерактивные задания 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B9A158AC-10DA-7615-51DF-784989ED44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308415"/>
              </p:ext>
            </p:extLst>
          </p:nvPr>
        </p:nvGraphicFramePr>
        <p:xfrm>
          <a:off x="314960" y="1214120"/>
          <a:ext cx="11588986" cy="494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0108">
                  <a:extLst>
                    <a:ext uri="{9D8B030D-6E8A-4147-A177-3AD203B41FA5}">
                      <a16:colId xmlns:a16="http://schemas.microsoft.com/office/drawing/2014/main" val="3981404179"/>
                    </a:ext>
                  </a:extLst>
                </a:gridCol>
                <a:gridCol w="4007013">
                  <a:extLst>
                    <a:ext uri="{9D8B030D-6E8A-4147-A177-3AD203B41FA5}">
                      <a16:colId xmlns:a16="http://schemas.microsoft.com/office/drawing/2014/main" val="3064152888"/>
                    </a:ext>
                  </a:extLst>
                </a:gridCol>
                <a:gridCol w="4871865">
                  <a:extLst>
                    <a:ext uri="{9D8B030D-6E8A-4147-A177-3AD203B41FA5}">
                      <a16:colId xmlns:a16="http://schemas.microsoft.com/office/drawing/2014/main" val="3436771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Этап урока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Было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Стало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928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828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Актуализация знаний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Учебная деятельность организована с помощью слайда презентации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Учебная деятельность организована с помощью интерактивного теста с автоматической проверкой и подборки демонстрационных материалов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23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Групповая работа с проверкой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Учащиеся в группе разбирают пример и обсуждают ход решения. Оформляют решение на листе. </a:t>
                      </a:r>
                    </a:p>
                    <a:p>
                      <a:r>
                        <a:rPr lang="ru-RU" dirty="0"/>
                        <a:t>Разбирают одно решение на экране и записывают его в тетрадь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Разбирают решение задачи с помощью пошагового тренажера с подсказками и автоматической проверкой. Затем  все выполненные задания демонстрируются на экране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072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Контролирующий тест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Выполняют тест в электронной таблице </a:t>
                      </a:r>
                      <a:r>
                        <a:rPr lang="en-US" dirty="0"/>
                        <a:t>MS Excel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Выполняют интерактивный тест с автопроверкой и анализом ошибок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507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Решение уравнений с проверкой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Один учащийся решает уравнение возле доски, остальные проверяют решение с экрана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888698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1E962E-A9FA-4FD8-8C83-AEF276A42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09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63AF3-9F34-4DE0-B5BD-F231FD6B0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Облачная система «1С:Образование»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084137-7549-4212-8B99-F27769B1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434" y="1287021"/>
            <a:ext cx="5805584" cy="48244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Система «1С:Образование» включена:</a:t>
            </a:r>
          </a:p>
          <a:p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в проект «Навигатор образования» Министерства просвещения РФ и Агентства стратегических инициатив (</a:t>
            </a:r>
            <a:r>
              <a:rPr lang="ru-RU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https://edu.asi.ru/</a:t>
            </a:r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 «Единый реестр Минкомсвязи российских программ для электронных вычислительных машин и баз данных» (</a:t>
            </a:r>
            <a:r>
              <a:rPr lang="ru-RU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https://reestr.digital.gov.ru/reestr/306311/?sphrase_id=245914</a:t>
            </a:r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sz="2400" dirty="0"/>
              <a:t>в рекомендованный </a:t>
            </a:r>
            <a:r>
              <a:rPr lang="ru-RU" sz="2400" dirty="0" err="1"/>
              <a:t>Минцифры</a:t>
            </a:r>
            <a:r>
              <a:rPr lang="ru-RU" sz="2400" dirty="0"/>
              <a:t> РФ перечень российских аналогов </a:t>
            </a:r>
            <a:r>
              <a:rPr lang="ru-RU" sz="2400" dirty="0" err="1"/>
              <a:t>интернет-ресурсов</a:t>
            </a:r>
            <a:r>
              <a:rPr lang="ru-RU" sz="2400" dirty="0"/>
              <a:t> и сервисов иностранных IT-компаний в категории «Образовательные ресурсы» </a:t>
            </a:r>
            <a:r>
              <a:rPr lang="en-US" sz="2400" dirty="0">
                <a:hlinkClick r:id="rId5"/>
              </a:rPr>
              <a:t>https://tass.ru/ekonomika/14319953</a:t>
            </a:r>
            <a:r>
              <a:rPr lang="ru-RU" sz="2400" dirty="0"/>
              <a:t> </a:t>
            </a:r>
            <a:r>
              <a:rPr lang="en-US" sz="2400" dirty="0">
                <a:hlinkClick r:id="rId6"/>
              </a:rPr>
              <a:t>https://t.me/rian_ru/157807</a:t>
            </a:r>
            <a:r>
              <a:rPr lang="ru-RU" sz="2400" dirty="0"/>
              <a:t> </a:t>
            </a:r>
          </a:p>
          <a:p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836333-1A17-4B8C-8FBC-71DD0E13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BB6010-FDD3-49B3-A0A4-5E383DF3CE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820" y="1526239"/>
            <a:ext cx="5334875" cy="437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67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DA9AF-12FE-478B-8BE5-E9662FA7C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Урок геометрии в 9 классе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BC2950-2F9F-490E-99B3-9098BA75E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03" y="1266093"/>
            <a:ext cx="7803382" cy="5439507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/>
              <a:t>Автор: </a:t>
            </a:r>
            <a:r>
              <a:rPr lang="ru-RU" sz="2000" dirty="0">
                <a:solidFill>
                  <a:srgbClr val="000000"/>
                </a:solidFill>
                <a:effectLst/>
              </a:rPr>
              <a:t>Киселева Ирина Владимировна, учитель </a:t>
            </a:r>
            <a:r>
              <a:rPr lang="ru-RU" sz="2000" dirty="0">
                <a:solidFill>
                  <a:srgbClr val="000000"/>
                </a:solidFill>
              </a:rPr>
              <a:t>математики МОУ «СОШ № 30» город Ангарск</a:t>
            </a:r>
          </a:p>
          <a:p>
            <a:r>
              <a:rPr lang="ru-RU" sz="2000" dirty="0">
                <a:cs typeface="Arial" panose="020B0604020202020204" pitchFamily="34" charset="0"/>
              </a:rPr>
              <a:t>Тема урока: 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Тема «Векторы» Урок №6</a:t>
            </a:r>
            <a:endParaRPr lang="ru-RU" sz="2000" b="1" dirty="0">
              <a:cs typeface="Arial" panose="020B0604020202020204" pitchFamily="34" charset="0"/>
            </a:endParaRPr>
          </a:p>
          <a:p>
            <a:pPr marL="0" lvl="0" indent="0" algn="just">
              <a:buNone/>
              <a:tabLst>
                <a:tab pos="499110" algn="l"/>
              </a:tabLst>
            </a:pPr>
            <a:r>
              <a:rPr lang="ru-RU" sz="1800" b="1" dirty="0">
                <a:effectLst/>
                <a:ea typeface="Times New Roman" panose="02020603050405020304" pitchFamily="18" charset="0"/>
              </a:rPr>
              <a:t>Цель: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 организовать деятельность учащихся по восприятию, осмыслению и первичному закреплению новых знаний и способов деятельности по теме «Сложение и вычитание векторов»</a:t>
            </a:r>
          </a:p>
          <a:p>
            <a:pPr marL="0" lvl="0" indent="0" algn="just">
              <a:buNone/>
              <a:tabLst>
                <a:tab pos="499110" algn="l"/>
              </a:tabLst>
            </a:pPr>
            <a:r>
              <a:rPr lang="ru-RU" sz="1800" b="1" dirty="0">
                <a:effectLst/>
                <a:ea typeface="Times New Roman" panose="02020603050405020304" pitchFamily="18" charset="0"/>
              </a:rPr>
              <a:t>Задачи: 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ru-RU" sz="1800" i="1" dirty="0">
                <a:effectLst/>
                <a:ea typeface="Times New Roman" panose="02020603050405020304" pitchFamily="18" charset="0"/>
              </a:rPr>
              <a:t>Обучающие: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marL="457200" algn="just"/>
            <a:r>
              <a:rPr lang="ru-RU" sz="1800" dirty="0">
                <a:effectLst/>
                <a:ea typeface="Times New Roman" panose="02020603050405020304" pitchFamily="18" charset="0"/>
              </a:rPr>
              <a:t>Обеспечить условия для создания учащимися алгоритмов сложения и вычитания векторов, закрепить полученные алгоритмы в ходе решения упражнений.</a:t>
            </a:r>
          </a:p>
          <a:p>
            <a:pPr marL="457200" algn="just"/>
            <a:r>
              <a:rPr lang="ru-RU" sz="1800" i="1" dirty="0">
                <a:effectLst/>
                <a:ea typeface="Times New Roman" panose="02020603050405020304" pitchFamily="18" charset="0"/>
              </a:rPr>
              <a:t>Развивающие: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marL="457200" algn="just"/>
            <a:r>
              <a:rPr lang="ru-RU" sz="1800" dirty="0">
                <a:effectLst/>
                <a:ea typeface="Times New Roman" panose="02020603050405020304" pitchFamily="18" charset="0"/>
              </a:rPr>
              <a:t>Содействовать развитию у школьников умений выделять главное в познавательном объекте.</a:t>
            </a:r>
          </a:p>
          <a:p>
            <a:pPr marL="457200" algn="just"/>
            <a:r>
              <a:rPr lang="ru-RU" sz="1800" i="1" dirty="0">
                <a:effectLst/>
                <a:ea typeface="Times New Roman" panose="02020603050405020304" pitchFamily="18" charset="0"/>
              </a:rPr>
              <a:t>Воспитательные: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marL="457200" algn="just"/>
            <a:r>
              <a:rPr lang="ru-RU" sz="1800" dirty="0">
                <a:effectLst/>
                <a:ea typeface="Times New Roman" panose="02020603050405020304" pitchFamily="18" charset="0"/>
              </a:rPr>
              <a:t>Помочь воспитывать информационную культуру, культуру коллективной работы, потребность добиваться успехов в приобретении и реализации знаний.</a:t>
            </a:r>
          </a:p>
          <a:p>
            <a:pPr marL="0" lvl="0" indent="0" algn="just">
              <a:buNone/>
              <a:tabLst>
                <a:tab pos="499110" algn="l"/>
              </a:tabLst>
            </a:pPr>
            <a:r>
              <a:rPr lang="ru-RU" sz="1800" b="1" dirty="0"/>
              <a:t>Тип урока: 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Урок изучения и первичного закрепления новых знаний и способов действий.</a:t>
            </a:r>
          </a:p>
          <a:p>
            <a:pPr marL="0" lvl="0" indent="0" algn="just">
              <a:buNone/>
              <a:tabLst>
                <a:tab pos="499110" algn="l"/>
              </a:tabLst>
            </a:pPr>
            <a:r>
              <a:rPr lang="ru-RU" sz="1800" b="1" dirty="0"/>
              <a:t>Формы работы учащихся: 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фронтальная, самостоятельная, в парах</a:t>
            </a:r>
          </a:p>
          <a:p>
            <a:pPr marL="0" indent="0">
              <a:buNone/>
            </a:pPr>
            <a:r>
              <a:rPr lang="ru-RU" sz="1800" b="1" dirty="0"/>
              <a:t>Оборудование: 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ПК, мультимедийный проектор</a:t>
            </a:r>
            <a:endParaRPr lang="ru-RU" sz="2000" dirty="0"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BB787C-C1BA-49FD-B17D-C01F65FC0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056" y="1998427"/>
            <a:ext cx="4125944" cy="286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36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1725E-0C5F-4F38-A2B9-40564A799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Что предлагаем: математический эксперимент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B9A158AC-10DA-7615-51DF-784989ED44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927274"/>
              </p:ext>
            </p:extLst>
          </p:nvPr>
        </p:nvGraphicFramePr>
        <p:xfrm>
          <a:off x="838200" y="1352550"/>
          <a:ext cx="10515597" cy="413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7756">
                  <a:extLst>
                    <a:ext uri="{9D8B030D-6E8A-4147-A177-3AD203B41FA5}">
                      <a16:colId xmlns:a16="http://schemas.microsoft.com/office/drawing/2014/main" val="3981404179"/>
                    </a:ext>
                  </a:extLst>
                </a:gridCol>
                <a:gridCol w="3627455">
                  <a:extLst>
                    <a:ext uri="{9D8B030D-6E8A-4147-A177-3AD203B41FA5}">
                      <a16:colId xmlns:a16="http://schemas.microsoft.com/office/drawing/2014/main" val="3064152888"/>
                    </a:ext>
                  </a:extLst>
                </a:gridCol>
                <a:gridCol w="4410386">
                  <a:extLst>
                    <a:ext uri="{9D8B030D-6E8A-4147-A177-3AD203B41FA5}">
                      <a16:colId xmlns:a16="http://schemas.microsoft.com/office/drawing/2014/main" val="3436771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Этап урока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Было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Стало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928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Повторение изученного материала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Повторение правил треугольника и параллелограмма на чертеже в тетради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Сравнение правил треугольника и параллелограмма на интерактивном чертеже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828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Усвоение новых знаний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Демонстрация правила сложения векторов в координатах на доске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Самостоятельное открытие учащимися правила сложения векторов в координатах на интерактивном чертеже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23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Первичный контроль новых знаний и умений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Один человек решает задачу на доске, остальные записывают решение в тетради, помогают отвечающему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Все учащиеся класса решают интерактивное задание с автоматической проверкой в своем темпе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072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507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888698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1E962E-A9FA-4FD8-8C83-AEF276A42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349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8C665-73D9-402A-A012-7CDCF3B83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Активности для участников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68C020-C795-4593-9CFE-9637865C8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4754217" cy="4824413"/>
          </a:xfrm>
        </p:spPr>
        <p:txBody>
          <a:bodyPr/>
          <a:lstStyle/>
          <a:p>
            <a:r>
              <a:rPr lang="ru-RU" dirty="0"/>
              <a:t>Ответьте, пожалуйста, на несколько вопросов</a:t>
            </a:r>
          </a:p>
          <a:p>
            <a:r>
              <a:rPr lang="ru-RU" dirty="0"/>
              <a:t>Оцените выступления – нам важно ваше мнение!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F33C93-173C-429F-BD6B-475D53F2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6DB59E-2D7F-7D04-9542-3AE9B38A2254}"/>
              </a:ext>
            </a:extLst>
          </p:cNvPr>
          <p:cNvSpPr txBox="1"/>
          <p:nvPr/>
        </p:nvSpPr>
        <p:spPr>
          <a:xfrm>
            <a:off x="6096000" y="4969564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2"/>
              </a:rPr>
              <a:t>https://forms.yandex.ru/cloud/62b08ccd65faca45b104575a/</a:t>
            </a:r>
            <a:r>
              <a:rPr lang="ru-RU" dirty="0"/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12639B-78AC-9ABE-AAF0-1EB5ED0BE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367" y="3701916"/>
            <a:ext cx="2535297" cy="253529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52CAEE-A582-31BA-41D9-0B0EF12A7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978" y="1217106"/>
            <a:ext cx="6009022" cy="34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7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09625B6D-62C8-41B6-8C31-69F3FD35B7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40494" y="2567069"/>
            <a:ext cx="6063031" cy="1948206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341" y="1524169"/>
            <a:ext cx="5810153" cy="4350524"/>
          </a:xfrm>
        </p:spPr>
        <p:txBody>
          <a:bodyPr/>
          <a:lstStyle/>
          <a:p>
            <a:r>
              <a:rPr lang="ru-RU" sz="2399" dirty="0"/>
              <a:t>Заполните анкету на сайте </a:t>
            </a:r>
            <a:r>
              <a:rPr lang="en-US" sz="2399" dirty="0">
                <a:solidFill>
                  <a:srgbClr val="0D3E6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https://obrazovanie.1c.ru/</a:t>
            </a:r>
            <a:endParaRPr lang="ru-RU" sz="2399" dirty="0">
              <a:solidFill>
                <a:srgbClr val="0D3E65"/>
              </a:solidFill>
            </a:endParaRPr>
          </a:p>
          <a:p>
            <a:r>
              <a:rPr lang="ru-RU" sz="2399" dirty="0"/>
              <a:t>Не забудьте отметить пункт «Назначить тестовый период для нового пользователя»</a:t>
            </a:r>
          </a:p>
          <a:p>
            <a:r>
              <a:rPr lang="ru-RU" sz="2399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Можно начинать пользоваться!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18642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Как подключиться к системе «1С:Образование»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23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D4D2CD-35E5-4E58-AA00-ECB1687F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20" y="4443498"/>
            <a:ext cx="2082157" cy="208215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AC010-558A-4027-9EB1-D2F8641A5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169104"/>
            <a:ext cx="9410700" cy="10810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Новый курс повышения квалификации в Учебном центре № 1 фирмы «1С»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19BE39-5A3E-4149-A6C8-0F0943CF0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790" y="1482449"/>
            <a:ext cx="6259305" cy="5087316"/>
          </a:xfrm>
        </p:spPr>
        <p:txBody>
          <a:bodyPr>
            <a:normAutofit fontScale="70000" lnSpcReduction="20000"/>
          </a:bodyPr>
          <a:lstStyle/>
          <a:p>
            <a:pPr marL="0" indent="0">
              <a:buFontTx/>
              <a:buNone/>
              <a:defRPr/>
            </a:pPr>
            <a:r>
              <a:rPr lang="ru-RU" dirty="0">
                <a:solidFill>
                  <a:srgbClr val="FF0000"/>
                </a:solidFill>
              </a:rPr>
              <a:t>Учебно-методическое и организационное обеспечение общеобразовательных программ, реализуемых в цифровой образовательной среде</a:t>
            </a:r>
          </a:p>
          <a:p>
            <a:pPr marL="0" indent="0">
              <a:buFontTx/>
              <a:buNone/>
              <a:defRPr/>
            </a:pPr>
            <a:endParaRPr lang="ru-RU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Удобный асинхронный онлайн-формат – можно изучать материалы курса в удобное время</a:t>
            </a: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Доступ к материалам курса в течение 90 дней</a:t>
            </a: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Основное внимание – практике использования программного обеспечения для решения реальных задач повседневной педагогической деятельности</a:t>
            </a: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Бесплатный доступ к системе «1С:Образование» на период обучения </a:t>
            </a: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Удостоверение о повышении квалификации в объеме 36 </a:t>
            </a:r>
            <a:r>
              <a:rPr lang="ru-RU" kern="1200" dirty="0" err="1">
                <a:latin typeface="Futura PT Demi" panose="020B0604020202020204" pitchFamily="34" charset="-52"/>
              </a:rPr>
              <a:t>ак</a:t>
            </a:r>
            <a:r>
              <a:rPr lang="ru-RU" kern="1200" dirty="0">
                <a:latin typeface="Futura PT Demi" panose="020B0604020202020204" pitchFamily="34" charset="-52"/>
              </a:rPr>
              <a:t>. часов установленного образца</a:t>
            </a:r>
            <a:endParaRPr lang="en-US" kern="1200" dirty="0">
              <a:latin typeface="Futura PT Demi" panose="020B0604020202020204" pitchFamily="34" charset="-52"/>
            </a:endParaRP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Бесплатная демо-версия с вводным занятием</a:t>
            </a: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Низкая стоимость курса: 490 рублей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BAB518-6476-4E23-9F25-95DDE15B0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03" y="1459927"/>
            <a:ext cx="2939170" cy="2931672"/>
          </a:xfrm>
          <a:prstGeom prst="rect">
            <a:avLst/>
          </a:prstGeom>
        </p:spPr>
      </p:pic>
      <p:pic>
        <p:nvPicPr>
          <p:cNvPr id="16388" name="Рисунок 4">
            <a:extLst>
              <a:ext uri="{FF2B5EF4-FFF2-40B4-BE49-F238E27FC236}">
                <a16:creationId xmlns:a16="http://schemas.microsoft.com/office/drawing/2014/main" id="{8D0511DD-93B0-408B-BFAA-66F7F7CD9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4380135"/>
            <a:ext cx="2290280" cy="228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709063"/>
            <a:ext cx="7987030" cy="1308581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1850" y="2246867"/>
            <a:ext cx="10515600" cy="410948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obr@1c.ru</a:t>
            </a:r>
            <a:endParaRPr lang="ru-RU" dirty="0"/>
          </a:p>
          <a:p>
            <a:r>
              <a:rPr lang="ru-RU" altLang="ru-RU" sz="2400" dirty="0">
                <a:latin typeface="Arial" panose="020B0604020202020204" pitchFamily="34" charset="0"/>
                <a:hlinkClick r:id="rId3"/>
              </a:rPr>
              <a:t>http://obrazovanie.1c.ru/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425B93"/>
                </a:solidFill>
              </a:rPr>
              <a:t>8(800) 302-99-10</a:t>
            </a:r>
          </a:p>
          <a:p>
            <a:endParaRPr lang="ru-RU" dirty="0">
              <a:solidFill>
                <a:srgbClr val="425B93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Наши соцсети: </a:t>
            </a:r>
          </a:p>
          <a:p>
            <a:r>
              <a:rPr lang="ru-RU" dirty="0">
                <a:solidFill>
                  <a:schemeClr val="tx1"/>
                </a:solidFill>
              </a:rPr>
              <a:t>ВК</a:t>
            </a:r>
          </a:p>
          <a:p>
            <a:r>
              <a:rPr lang="en-US" dirty="0">
                <a:solidFill>
                  <a:schemeClr val="tx1"/>
                </a:solidFill>
                <a:hlinkClick r:id="rId4"/>
              </a:rPr>
              <a:t>https://vk.com/obrazovanie1c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Rutube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5"/>
              </a:rPr>
              <a:t>https://rutube.ru/channel/26121825/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Телеграм</a:t>
            </a:r>
          </a:p>
          <a:p>
            <a:r>
              <a:rPr lang="en-US" dirty="0">
                <a:solidFill>
                  <a:schemeClr val="tx1"/>
                </a:solidFill>
                <a:hlinkClick r:id="rId6"/>
              </a:rPr>
              <a:t>https://t.me/Edu_discussion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A72485-32C9-4D9A-8E4B-3F4BA541E0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92" y="3351254"/>
            <a:ext cx="1409701" cy="14097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7A90D4-E59B-225F-D061-D3EC441479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0910" y="4301608"/>
            <a:ext cx="1409700" cy="14097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532F56-8E64-CED7-4859-131247A2CA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10" y="5194647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316103" y="1611421"/>
            <a:ext cx="5294161" cy="576808"/>
          </a:xfrm>
        </p:spPr>
        <p:txBody>
          <a:bodyPr>
            <a:noAutofit/>
          </a:bodyPr>
          <a:lstStyle/>
          <a:p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1С:Образование: </a:t>
            </a:r>
            <a:b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основные возможности для обучения в цифровой образовательной среде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4548336" y="342900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4655840" y="6078463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pic>
        <p:nvPicPr>
          <p:cNvPr id="17" name="Picture 2" descr="C:\Users\Chernetskaya_T\Pictures\сх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440" y="0"/>
            <a:ext cx="4544562" cy="66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0ECC90-6E29-4002-85DD-19E04C5F8F03}"/>
              </a:ext>
            </a:extLst>
          </p:cNvPr>
          <p:cNvSpPr txBox="1"/>
          <p:nvPr/>
        </p:nvSpPr>
        <p:spPr>
          <a:xfrm>
            <a:off x="6541197" y="3135270"/>
            <a:ext cx="44716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4"/>
              </a:rPr>
              <a:t>https://obrazovanie.1c.ru/education/</a:t>
            </a:r>
            <a:r>
              <a:rPr lang="ru-RU" sz="2000" dirty="0"/>
              <a:t> 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6434959" y="4311711"/>
            <a:ext cx="5294161" cy="576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kern="0" dirty="0">
                <a:latin typeface="Circe"/>
              </a:rPr>
              <a:t>Система предлагается пользователям в двух вариантах интерфейсов – для школы и колледжа</a:t>
            </a:r>
          </a:p>
        </p:txBody>
      </p:sp>
    </p:spTree>
    <p:extLst>
      <p:ext uri="{BB962C8B-B14F-4D97-AF65-F5344CB8AC3E}">
        <p14:creationId xmlns:p14="http://schemas.microsoft.com/office/powerpoint/2010/main" val="18200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FFE93C45-879C-468B-F125-2BE9ED8D6A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7324" y="455295"/>
            <a:ext cx="9942195" cy="1081088"/>
          </a:xfrm>
        </p:spPr>
        <p:txBody>
          <a:bodyPr>
            <a:normAutofit fontScale="90000"/>
          </a:bodyPr>
          <a:lstStyle/>
          <a:p>
            <a:r>
              <a:rPr lang="ru-RU" altLang="ru-RU" sz="31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29.12.2012 </a:t>
            </a:r>
            <a:br>
              <a:rPr lang="ru-RU" altLang="ru-RU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100" dirty="0">
                <a:latin typeface="Arial" panose="020B0604020202020204" pitchFamily="34" charset="0"/>
                <a:cs typeface="Arial" panose="020B0604020202020204" pitchFamily="34" charset="0"/>
              </a:rPr>
              <a:t>№ 273-ФЗ </a:t>
            </a:r>
            <a:br>
              <a:rPr lang="ru-RU" altLang="ru-RU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100" dirty="0">
                <a:latin typeface="Arial" panose="020B0604020202020204" pitchFamily="34" charset="0"/>
                <a:cs typeface="Arial" panose="020B0604020202020204" pitchFamily="34" charset="0"/>
              </a:rPr>
              <a:t>«Об образовании в Российской Федерации»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8A3BAF-9836-5F7F-AC86-7D83089E2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50" y="2349500"/>
            <a:ext cx="11569700" cy="3168650"/>
          </a:xfrm>
        </p:spPr>
        <p:txBody>
          <a:bodyPr>
            <a:normAutofit fontScale="70000" lnSpcReduction="20000"/>
          </a:bodyPr>
          <a:lstStyle/>
          <a:p>
            <a:pPr marL="0" indent="0">
              <a:buFontTx/>
              <a:buNone/>
              <a:defRPr/>
            </a:pPr>
            <a:r>
              <a:rPr lang="ru-RU" b="1" dirty="0"/>
              <a:t>	Статья 18. Печатные и электронные образовательные и информационные ресурсы</a:t>
            </a:r>
          </a:p>
          <a:p>
            <a:pPr marL="0" indent="0">
              <a:buNone/>
              <a:defRPr/>
            </a:pPr>
            <a:r>
              <a:rPr lang="ru-RU" dirty="0"/>
              <a:t>4. Организации, осуществляющие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образования, для использования при реализации указанных образовательных программ выбирают:</a:t>
            </a:r>
          </a:p>
          <a:p>
            <a:pPr marL="0" indent="0">
              <a:buNone/>
              <a:defRPr/>
            </a:pPr>
            <a:r>
              <a:rPr lang="ru-RU" dirty="0"/>
              <a:t>2) </a:t>
            </a:r>
            <a:r>
              <a:rPr lang="ru-RU" dirty="0">
                <a:solidFill>
                  <a:srgbClr val="C00000"/>
                </a:solidFill>
              </a:rPr>
              <a:t>учебные пособия, выпущенные организациями, входящими в перечень организаций</a:t>
            </a:r>
            <a:r>
              <a:rPr lang="ru-RU" dirty="0"/>
              <a:t>, осуществляющих выпуск учебных пособий, которые допускаются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образования.</a:t>
            </a:r>
          </a:p>
          <a:p>
            <a:pPr marL="0" indent="0">
              <a:buNone/>
              <a:defRPr/>
            </a:pPr>
            <a:r>
              <a:rPr lang="ru-RU" dirty="0"/>
              <a:t>3) </a:t>
            </a:r>
            <a:r>
              <a:rPr lang="ru-RU" dirty="0">
                <a:solidFill>
                  <a:srgbClr val="C00000"/>
                </a:solidFill>
              </a:rPr>
              <a:t>электронные образовательные ресурсы, входящие в федеральный перечень электронных образовательных ресурсов</a:t>
            </a:r>
            <a:r>
              <a:rPr lang="ru-RU" dirty="0"/>
              <a:t>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(изменения от 30.12.2021)</a:t>
            </a:r>
          </a:p>
          <a:p>
            <a:pPr>
              <a:defRPr/>
            </a:pPr>
            <a:endParaRPr lang="ru-RU" b="1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hernetskaya_T\Application Data\1C\Файлы\ДокументооборотКОРП\Чернецкая Татьяна Александровна 63b9284c-7f2d-11e1-9321-e61f135f2c6f\Cover_O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7234" y="0"/>
            <a:ext cx="2834765" cy="283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1377387" y="92336"/>
            <a:ext cx="9954851" cy="1325563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Учебные пособия «1С:Школа» - основа </a:t>
            </a:r>
            <a:b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цифровой библиотеки </a:t>
            </a:r>
          </a:p>
        </p:txBody>
      </p:sp>
      <p:sp>
        <p:nvSpPr>
          <p:cNvPr id="160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25554" y="1667860"/>
            <a:ext cx="5157787" cy="807394"/>
          </a:xfrm>
        </p:spPr>
        <p:txBody>
          <a:bodyPr>
            <a:normAutofit/>
          </a:bodyPr>
          <a:lstStyle/>
          <a:p>
            <a:pPr marL="342900" lvl="1" indent="-342900"/>
            <a:r>
              <a:rPr lang="ru-RU" dirty="0">
                <a:latin typeface="Futura PT Demi" charset="0"/>
              </a:rPr>
              <a:t>Для школы: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latin typeface="Futura PT Demi" charset="0"/>
              </a:rPr>
              <a:t>	</a:t>
            </a:r>
            <a:endParaRPr lang="ru-RU" alt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20749" y="2178303"/>
            <a:ext cx="5662592" cy="3684588"/>
          </a:xfrm>
        </p:spPr>
        <p:txBody>
          <a:bodyPr>
            <a:normAutofit/>
          </a:bodyPr>
          <a:lstStyle/>
          <a:p>
            <a:r>
              <a:rPr lang="ru-RU" sz="2000" dirty="0"/>
              <a:t>Начальная школа (математика, русский язык, литературное чтение, окружающий мир и другие предметы)</a:t>
            </a:r>
          </a:p>
          <a:p>
            <a:pPr marL="342900" lvl="1" indent="-342900"/>
            <a:r>
              <a:rPr lang="ru-RU" sz="2000" dirty="0"/>
              <a:t>Математика, алгебра, геометрия, информатика</a:t>
            </a:r>
          </a:p>
          <a:p>
            <a:pPr marL="342900" lvl="1" indent="-342900"/>
            <a:r>
              <a:rPr lang="ru-RU" sz="2000" dirty="0"/>
              <a:t>Русский язык</a:t>
            </a:r>
          </a:p>
          <a:p>
            <a:pPr marL="342900" lvl="1" indent="-342900"/>
            <a:r>
              <a:rPr lang="ru-RU" sz="2000" dirty="0"/>
              <a:t>Физика</a:t>
            </a:r>
          </a:p>
          <a:p>
            <a:pPr marL="342900" lvl="1" indent="-342900"/>
            <a:r>
              <a:rPr lang="ru-RU" sz="2000" dirty="0"/>
              <a:t>Химия, биология, география</a:t>
            </a:r>
          </a:p>
          <a:p>
            <a:pPr marL="342900" lvl="1" indent="-342900"/>
            <a:r>
              <a:rPr lang="ru-RU" sz="2000" dirty="0"/>
              <a:t>История, экономика, обществознание</a:t>
            </a:r>
            <a:endParaRPr lang="en-US" sz="2000" dirty="0"/>
          </a:p>
          <a:p>
            <a:pPr marL="0" lvl="1" indent="0">
              <a:buNone/>
            </a:pPr>
            <a:r>
              <a:rPr lang="en-US" sz="2000" dirty="0">
                <a:hlinkClick r:id="rId4"/>
              </a:rPr>
              <a:t>https://obrazovanie.1c.ru/education/cloud/school/</a:t>
            </a:r>
            <a:r>
              <a:rPr lang="en-US" sz="2000" dirty="0"/>
              <a:t> </a:t>
            </a:r>
            <a:endParaRPr lang="ru-RU" sz="2000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62108" y="1718150"/>
            <a:ext cx="5183188" cy="460153"/>
          </a:xfrm>
        </p:spPr>
        <p:txBody>
          <a:bodyPr/>
          <a:lstStyle/>
          <a:p>
            <a:r>
              <a:rPr lang="ru-RU" dirty="0"/>
              <a:t>Для колледжа: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06894" y="2353203"/>
            <a:ext cx="5589235" cy="2914832"/>
          </a:xfrm>
        </p:spPr>
        <p:txBody>
          <a:bodyPr/>
          <a:lstStyle/>
          <a:p>
            <a:pPr marL="342900" lvl="1" indent="-342900"/>
            <a:r>
              <a:rPr lang="ru-RU" sz="2000" dirty="0"/>
              <a:t>Алгебра, геометрия, информатика</a:t>
            </a:r>
          </a:p>
          <a:p>
            <a:pPr marL="342900" lvl="1" indent="-342900"/>
            <a:r>
              <a:rPr lang="ru-RU" sz="2000" dirty="0"/>
              <a:t>Русский язык</a:t>
            </a:r>
          </a:p>
          <a:p>
            <a:pPr marL="342900" lvl="1" indent="-342900"/>
            <a:r>
              <a:rPr lang="ru-RU" sz="2000" dirty="0"/>
              <a:t>Физика</a:t>
            </a:r>
          </a:p>
          <a:p>
            <a:pPr marL="342900" lvl="1" indent="-342900"/>
            <a:r>
              <a:rPr lang="ru-RU" sz="2000" dirty="0"/>
              <a:t>Химия, биология, география</a:t>
            </a:r>
          </a:p>
          <a:p>
            <a:pPr marL="342900" lvl="1" indent="-342900"/>
            <a:r>
              <a:rPr lang="ru-RU" sz="2000" dirty="0"/>
              <a:t>История, экономика, обществознание</a:t>
            </a:r>
            <a:endParaRPr lang="en-US" sz="2000" dirty="0"/>
          </a:p>
          <a:p>
            <a:pPr marL="0" lvl="1" indent="0">
              <a:buNone/>
            </a:pPr>
            <a:r>
              <a:rPr lang="en-US" sz="2000" dirty="0">
                <a:hlinkClick r:id="rId5"/>
              </a:rPr>
              <a:t>https://obrazovanie.1c.ru/education/cloud/college/</a:t>
            </a:r>
            <a:r>
              <a:rPr lang="en-US" sz="2000" dirty="0"/>
              <a:t> </a:t>
            </a:r>
            <a:endParaRPr lang="ru-RU" sz="2000" dirty="0"/>
          </a:p>
          <a:p>
            <a:endParaRPr lang="ru-RU" dirty="0"/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E7B72B7-254F-40FC-BC2E-3F6BA5C1009E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725554" y="5540373"/>
            <a:ext cx="11073109" cy="81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marL="180975" algn="ctr">
              <a:lnSpc>
                <a:spcPct val="90000"/>
              </a:lnSpc>
              <a:buNone/>
            </a:pPr>
            <a:r>
              <a:rPr lang="ru-RU" altLang="ru-RU" dirty="0">
                <a:solidFill>
                  <a:srgbClr val="FF0000"/>
                </a:solidFill>
                <a:latin typeface="Futura PT Demi" charset="0"/>
              </a:rPr>
              <a:t>Выпущены издательством "1С-Паблишинг", выпускающим пособия, допущенные к использованию в при реализации основных образовательных программ, имеющих государственную аккредитацию – </a:t>
            </a:r>
            <a:r>
              <a:rPr lang="ru-RU" altLang="ru-RU" b="1" dirty="0">
                <a:solidFill>
                  <a:srgbClr val="FF0000"/>
                </a:solidFill>
                <a:latin typeface="Futura PT Demi" charset="0"/>
              </a:rPr>
              <a:t>соответствуют ст.18 п.42 № 273 ФЗ</a:t>
            </a:r>
            <a:br>
              <a:rPr lang="ru-RU" altLang="ru-RU" dirty="0">
                <a:solidFill>
                  <a:srgbClr val="FF0000"/>
                </a:solidFill>
                <a:latin typeface="Futura PT Demi" charset="0"/>
              </a:rPr>
            </a:br>
            <a:r>
              <a:rPr lang="ru-RU" altLang="ru-RU" dirty="0">
                <a:solidFill>
                  <a:srgbClr val="FF0000"/>
                </a:solidFill>
                <a:latin typeface="Futura PT Demi" charset="0"/>
              </a:rPr>
              <a:t>(приказ Минобрнауки РФ №699 от 09.06.16)</a:t>
            </a:r>
            <a:endParaRPr lang="en-US" altLang="ru-RU" dirty="0">
              <a:latin typeface="Futura PT D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22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D52AB-FBF8-4D78-BEED-97E7385E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Сегодня в программе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FA393B-E86F-4C0E-B8E1-E345718DD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just">
              <a:spcBef>
                <a:spcPts val="300"/>
              </a:spcBef>
              <a:spcAft>
                <a:spcPts val="300"/>
              </a:spcAft>
              <a:buNone/>
              <a:tabLst>
                <a:tab pos="457200" algn="l"/>
              </a:tabLst>
            </a:pP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Урок русского языка в 2 классе начальной школы (Е. Н. Карельская, учитель начальных классов, МАОУ "Холмогорская средняя школа имени М. В. Ломоносова", г. Холмогоры, Архангельская обл.).</a:t>
            </a:r>
          </a:p>
          <a:p>
            <a:pPr marL="342900" lvl="0" indent="-34290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Урок по предмету «Окружающий мир» во 3 классе начальной школы (Т. Б.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Мунгалова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учитель начальных классов, МБОУ "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Богашевская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СОШ им. А. И. Федорова", Томская область).</a:t>
            </a:r>
          </a:p>
          <a:p>
            <a:pPr marL="342900" lvl="0" indent="-34290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Урок всеобщей истории в 6 классе (Е. Г. Лысенко, учитель истории и обществознания, МБОУ ОСОШ №3 п. Орловский). </a:t>
            </a:r>
          </a:p>
          <a:p>
            <a:pPr marL="342900" lvl="0" indent="-34290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Урок биологии в 6 классе (Ю. С.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Авлукова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учитель биологии, гимназия № 23, г. Владимир).</a:t>
            </a:r>
          </a:p>
          <a:p>
            <a:pPr marL="342900" lvl="0" indent="-34290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Урок литературы в 7 классе (М. М. Сафонова, учитель русского языка и литературы, МБОУ ОСОШ №3 п. Орловский). </a:t>
            </a:r>
          </a:p>
          <a:p>
            <a:pPr marL="342900" lvl="0" indent="-34290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Урок алгебры в 7 классе (Т. В.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Седнева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учитель математики, ГБОУ СО "Верхотурская гимназия", Свердловская обл.).</a:t>
            </a:r>
          </a:p>
          <a:p>
            <a:pPr marL="342900" lvl="0" indent="-34290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Урок геометрии в 9 классе (И. В. Киселева, учитель математики, учитель математики МОУ «СОШ № 30», г. Ангарск).</a:t>
            </a:r>
          </a:p>
          <a:p>
            <a:pPr marL="342900" lvl="0" indent="-34290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Подведение итогов и ответы на вопросы.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15E6ED-00D3-4428-89D0-9B74D7D9A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196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8C665-73D9-402A-A012-7CDCF3B83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Активности для участников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68C020-C795-4593-9CFE-9637865C8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4754217" cy="4824413"/>
          </a:xfrm>
        </p:spPr>
        <p:txBody>
          <a:bodyPr/>
          <a:lstStyle/>
          <a:p>
            <a:r>
              <a:rPr lang="ru-RU" dirty="0"/>
              <a:t>Ответьте, пожалуйста, на несколько вопросов</a:t>
            </a:r>
          </a:p>
          <a:p>
            <a:r>
              <a:rPr lang="ru-RU" dirty="0"/>
              <a:t>Оцените выступления – нам важно ваше мнение!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F33C93-173C-429F-BD6B-475D53F2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6DB59E-2D7F-7D04-9542-3AE9B38A2254}"/>
              </a:ext>
            </a:extLst>
          </p:cNvPr>
          <p:cNvSpPr txBox="1"/>
          <p:nvPr/>
        </p:nvSpPr>
        <p:spPr>
          <a:xfrm>
            <a:off x="6008193" y="5478291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2"/>
              </a:rPr>
              <a:t>https://forms.yandex.ru/cloud/62b08ccd65faca45b104575a/</a:t>
            </a:r>
            <a:r>
              <a:rPr lang="ru-RU" dirty="0"/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12639B-78AC-9ABE-AAF0-1EB5ED0BE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367" y="3701916"/>
            <a:ext cx="2535297" cy="253529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52CAEE-A582-31BA-41D9-0B0EF12A7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978" y="1217106"/>
            <a:ext cx="6009022" cy="34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33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C9384-1BA4-F96B-C75C-60346362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Урок русского языка во 2 классе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7B9CAB-9E62-047E-5194-18578316E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66" y="1090613"/>
            <a:ext cx="7984253" cy="5740958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Учитель: 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Карельская Е.Н., учитель начальных классов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УМК: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Школа России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Предмет: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Русский язык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Тип урока: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комбинированный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Тема: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Проект «И в шутку, и всерьёз»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effectLst/>
                <a:ea typeface="Calibri" panose="020F0502020204030204" pitchFamily="34" charset="0"/>
              </a:rPr>
              <a:t>Цель: 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создать условия для создания проекта </a:t>
            </a:r>
            <a:r>
              <a:rPr lang="ru-RU" sz="1800" dirty="0">
                <a:effectLst/>
                <a:ea typeface="Calibri" panose="020F0502020204030204" pitchFamily="34" charset="0"/>
              </a:rPr>
              <a:t>«И в шутку, и всерьёз» через организацию работы с различными источниками информации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Предметные результаты: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знакомство с видами занимательных заданий по русскому языку, их назначением;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формирование умений работы с занимательными заданиями по русскому языку;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Форма организации работы на уроке: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индивидуальная, парная, фронтальная.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Оборудование: 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аудио и видеофайлы; дидактический материал; раздаточный материал для обучающихся.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effectLst/>
                <a:ea typeface="Calibri" panose="020F0502020204030204" pitchFamily="34" charset="0"/>
              </a:rPr>
              <a:t>Техническое оборудование для учителя: </a:t>
            </a:r>
            <a:r>
              <a:rPr lang="ru-RU" sz="1800" dirty="0">
                <a:effectLst/>
                <a:ea typeface="Calibri" panose="020F0502020204030204" pitchFamily="34" charset="0"/>
              </a:rPr>
              <a:t>ноутбук, мультимедийный проектор, интерактивная доска, компьютерные колонки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A1838C-CF73-9795-410E-57E8C916D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D44630-8CA2-722F-8DBF-2C3B89F8BF9A}"/>
              </a:ext>
            </a:extLst>
          </p:cNvPr>
          <p:cNvPicPr/>
          <p:nvPr/>
        </p:nvPicPr>
        <p:blipFill>
          <a:blip r:embed="rId2" cstate="print"/>
          <a:srcRect t="2381" r="1684"/>
          <a:stretch>
            <a:fillRect/>
          </a:stretch>
        </p:blipFill>
        <p:spPr bwMode="auto">
          <a:xfrm>
            <a:off x="8555665" y="1888829"/>
            <a:ext cx="3381666" cy="276355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00408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E84A24D2-90A5-C5C6-C6FD-F4C42FC278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250052"/>
              </p:ext>
            </p:extLst>
          </p:nvPr>
        </p:nvGraphicFramePr>
        <p:xfrm>
          <a:off x="257906" y="1243013"/>
          <a:ext cx="11676187" cy="5769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7041">
                  <a:extLst>
                    <a:ext uri="{9D8B030D-6E8A-4147-A177-3AD203B41FA5}">
                      <a16:colId xmlns:a16="http://schemas.microsoft.com/office/drawing/2014/main" val="100908466"/>
                    </a:ext>
                  </a:extLst>
                </a:gridCol>
                <a:gridCol w="4650383">
                  <a:extLst>
                    <a:ext uri="{9D8B030D-6E8A-4147-A177-3AD203B41FA5}">
                      <a16:colId xmlns:a16="http://schemas.microsoft.com/office/drawing/2014/main" val="3298212117"/>
                    </a:ext>
                  </a:extLst>
                </a:gridCol>
                <a:gridCol w="3898763">
                  <a:extLst>
                    <a:ext uri="{9D8B030D-6E8A-4147-A177-3AD203B41FA5}">
                      <a16:colId xmlns:a16="http://schemas.microsoft.com/office/drawing/2014/main" val="2982185262"/>
                    </a:ext>
                  </a:extLst>
                </a:gridCol>
              </a:tblGrid>
              <a:tr h="36074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Этапы урока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Деятельность учащегося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Что добавили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11436"/>
                  </a:ext>
                </a:extLst>
              </a:tr>
              <a:tr h="832482">
                <a:tc>
                  <a:txBody>
                    <a:bodyPr/>
                    <a:lstStyle/>
                    <a:p>
                      <a:r>
                        <a:rPr lang="ru-RU" sz="1800" b="1" dirty="0"/>
                        <a:t>Работа по теме урока. Словарная работа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Повторяют слова из словаря.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Определяют безударный гласный в словах.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Работа с игрой «</a:t>
                      </a:r>
                      <a:r>
                        <a:rPr lang="ru-RU" sz="1800" dirty="0" err="1"/>
                        <a:t>Орфоконвейер</a:t>
                      </a:r>
                      <a:r>
                        <a:rPr lang="ru-RU" sz="1800" dirty="0"/>
                        <a:t>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535183"/>
                  </a:ext>
                </a:extLst>
              </a:tr>
              <a:tr h="1331971">
                <a:tc>
                  <a:txBody>
                    <a:bodyPr/>
                    <a:lstStyle/>
                    <a:p>
                      <a:r>
                        <a:rPr lang="ru-RU" sz="1800" b="1" dirty="0"/>
                        <a:t>Работа по теме урока. Выполнение заданий учебника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Выполняют задания из учебника устно работая в парах. Задания также представлены на слайдах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Интерактивное задание с автоматической проверкой на основе заданий из учебника</a:t>
                      </a:r>
                    </a:p>
                    <a:p>
                      <a:r>
                        <a:rPr lang="ru-RU" sz="1800" dirty="0"/>
                        <a:t>Интерактивный словарь новых понятий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625502"/>
                  </a:ext>
                </a:extLst>
              </a:tr>
              <a:tr h="1831461">
                <a:tc>
                  <a:txBody>
                    <a:bodyPr/>
                    <a:lstStyle/>
                    <a:p>
                      <a:r>
                        <a:rPr lang="ru-RU" sz="1800" b="1" dirty="0"/>
                        <a:t>Выполнение творческих заданий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Находят совместно со сверстниками и взрослыми информацию (занимательные задания) в источниках и создавать свои занимательные задания. Разгадывают задания. 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Учатся разгадывать ребусы, шарады и др.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Делают интерактивные задания с автоматической проверкой и подсказками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887589"/>
                  </a:ext>
                </a:extLst>
              </a:tr>
              <a:tr h="512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371634"/>
                  </a:ext>
                </a:extLst>
              </a:tr>
              <a:tr h="471209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050504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2C84A5-0B01-3F89-7215-C6F79C1A1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91DB745-CB0B-ECE5-B4E7-D91618FFB002}"/>
              </a:ext>
            </a:extLst>
          </p:cNvPr>
          <p:cNvSpPr txBox="1">
            <a:spLocks/>
          </p:cNvSpPr>
          <p:nvPr/>
        </p:nvSpPr>
        <p:spPr>
          <a:xfrm>
            <a:off x="1439454" y="3048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Что предлагаем: создание интерактивных заданий на основе материалов учащихся </a:t>
            </a:r>
          </a:p>
        </p:txBody>
      </p:sp>
    </p:spTree>
    <p:extLst>
      <p:ext uri="{BB962C8B-B14F-4D97-AF65-F5344CB8AC3E}">
        <p14:creationId xmlns:p14="http://schemas.microsoft.com/office/powerpoint/2010/main" val="4223456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14633</TotalTime>
  <Words>2792</Words>
  <Application>Microsoft Office PowerPoint</Application>
  <PresentationFormat>Широкоэкранный</PresentationFormat>
  <Paragraphs>290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Circe</vt:lpstr>
      <vt:lpstr>Futura PT Demi</vt:lpstr>
      <vt:lpstr>Symbol</vt:lpstr>
      <vt:lpstr>Times New Roman</vt:lpstr>
      <vt:lpstr>Тема Office</vt:lpstr>
      <vt:lpstr>Методический акселератор  </vt:lpstr>
      <vt:lpstr>Облачная система «1С:Образование»</vt:lpstr>
      <vt:lpstr>1С:Образование:  основные возможности для обучения в цифровой образовательной среде</vt:lpstr>
      <vt:lpstr>Федеральный закон от 29.12.2012  № 273-ФЗ  «Об образовании в Российской Федерации»</vt:lpstr>
      <vt:lpstr>Учебные пособия «1С:Школа» - основа  цифровой библиотеки </vt:lpstr>
      <vt:lpstr>Сегодня в программе</vt:lpstr>
      <vt:lpstr>Активности для участников </vt:lpstr>
      <vt:lpstr>Урок русского языка во 2 классе</vt:lpstr>
      <vt:lpstr>Презентация PowerPoint</vt:lpstr>
      <vt:lpstr>Урок по предмету «Окружающий мир» в 3 классе</vt:lpstr>
      <vt:lpstr>Презентация PowerPoint</vt:lpstr>
      <vt:lpstr>Урок всеобщей истории в 6 классе</vt:lpstr>
      <vt:lpstr>Что предлагаем: виртуальная экскурсия по рыцарскому замку</vt:lpstr>
      <vt:lpstr>Урок биологии в 6 классе</vt:lpstr>
      <vt:lpstr>Что предлагаем: активное использование иллюстративных материалов</vt:lpstr>
      <vt:lpstr>Урок литературы в 7 классе</vt:lpstr>
      <vt:lpstr>Презентация PowerPoint</vt:lpstr>
      <vt:lpstr>Урок алгебры в 7 классе</vt:lpstr>
      <vt:lpstr>Что предлагаем: использовать обучающие и контролирующие  интерактивные задания </vt:lpstr>
      <vt:lpstr>Урок геометрии в 9 классе</vt:lpstr>
      <vt:lpstr>Что предлагаем: математический эксперимент</vt:lpstr>
      <vt:lpstr>Активности для участников </vt:lpstr>
      <vt:lpstr>Как подключиться к системе «1С:Образование»</vt:lpstr>
      <vt:lpstr>Новый курс повышения квалификации в Учебном центре № 1 фирмы «1С»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Tatyana Chernetskaya</cp:lastModifiedBy>
  <cp:revision>320</cp:revision>
  <dcterms:created xsi:type="dcterms:W3CDTF">2018-08-08T13:50:28Z</dcterms:created>
  <dcterms:modified xsi:type="dcterms:W3CDTF">2022-08-26T07:49:45Z</dcterms:modified>
</cp:coreProperties>
</file>